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AD190-8DEC-7007-643B-6FD55947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8E162-3F8F-FFDB-695F-0355E5CB5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E7B47-F9DC-AACD-7743-7EEDCE60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15404-3737-48D2-9328-80920E578A09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9B62C-9994-5706-8F9F-37FE2C3BB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7707B-AE4E-42A2-9E13-19F85BB5B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8F5B-A9D0-4C02-AB28-5C23C186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904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4355-E292-ACBF-EC81-9592B9985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DA7A2-3C08-0E83-E7F7-73D2075B4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C1E73-57C2-B914-612B-0B111C188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15404-3737-48D2-9328-80920E578A09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30DC8-A8D6-3090-3D96-175BBF068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B5C9-2679-5ABD-0338-49D586138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8F5B-A9D0-4C02-AB28-5C23C186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200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F58B4-B524-9A4C-D733-AE36C1B5C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3F66E-A2C9-FDA6-69BD-6C5BEFA20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E1BAC-A215-72CC-F8A1-265607407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15404-3737-48D2-9328-80920E578A09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02414-C3C3-8066-D027-3429D6416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2E343-4938-2415-5AC6-927885F3C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8F5B-A9D0-4C02-AB28-5C23C186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836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CD4C6-52A4-1B5E-C6D9-F698BFD5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9D7A8-2BFC-BD0B-AF1E-FB7D6CC9E9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30D9BF-1ADA-366F-DC64-7470457C4B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EB92B-9687-8CF5-33F4-27B235FE1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15404-3737-48D2-9328-80920E578A09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CAEDE6-795C-8F6E-8544-D6843C9C6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0939D-935A-7EAF-69A8-648F95914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8F5B-A9D0-4C02-AB28-5C23C186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56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F4A74-3934-C48D-4856-005DF29E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E0D5C8-BF34-EF2D-0A00-BD3E7A0E9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C8663F-0F67-475B-7E44-8F9760C87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4228B7-4FA4-DFD2-41DC-C25BEBF087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A21EC2-F1CF-7E50-96F1-D0CE5FAF2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7DFD4-0655-AC35-D53C-18659281E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15404-3737-48D2-9328-80920E578A09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C4F2BA-4576-CFA4-39F8-A6004AC4C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D310B5-FEF3-3BC6-883D-9F4E01367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8F5B-A9D0-4C02-AB28-5C23C186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8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7CCF4-C026-BA83-196E-037D824F1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9B8448-A1F9-715A-FBFD-D3658C950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15404-3737-48D2-9328-80920E578A09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03AB19-9D0E-721F-8CE5-22A49364C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4A3558-0E79-125B-B5BC-C4A99BC9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8F5B-A9D0-4C02-AB28-5C23C186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34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945CDA-06E8-A5AD-2F05-DCDC53403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15404-3737-48D2-9328-80920E578A09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24DF9E-DDB7-61A4-0CFB-9C6A2BFD3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619EC-5247-7C13-B5EC-E045693E7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8F5B-A9D0-4C02-AB28-5C23C186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27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F913F-C795-5595-76CC-0275852D1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500D9-6ACB-671B-9B7A-6F6EF567B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E2167-292D-6897-5864-0CBEDDF71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E7B435-3074-EA67-5F3B-EEE7DC115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15404-3737-48D2-9328-80920E578A09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8452C8-A1D6-1C06-4678-334289FCD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FB872C-35AF-07EC-5F49-5FDB0B2E7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8F5B-A9D0-4C02-AB28-5C23C186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8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D064D-9640-91C8-891F-67289E1D9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80EB02-09B9-1FF9-43A0-3D63F4952B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222DD-4A43-85B9-D98F-12B6DB746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BD7B8-BA85-0ADA-708E-05134952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15404-3737-48D2-9328-80920E578A09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4DE64C-6B96-6F3D-BADF-87CD1EECE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9E902F-652D-5608-D48B-DD809718D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8F5B-A9D0-4C02-AB28-5C23C186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88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F0182-235D-1ABF-CAAD-7A44385B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7BD961-A803-0C60-48A1-281CF039E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4B2E5-8956-8106-EE7E-285CA99DE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15404-3737-48D2-9328-80920E578A09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C3D26-377A-F3FD-43D9-41121EEB1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83FD8-7F34-2CA3-DD02-53CB573B5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8F5B-A9D0-4C02-AB28-5C23C186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83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5266D-8B3F-69C9-E03A-E68F2DD1E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1074C9-A184-1A12-129F-381CBDF9C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EB62A-8484-F019-C0B1-C9685151F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15404-3737-48D2-9328-80920E578A09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E3171-B463-07A2-2624-3F1EC5DF8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3C876-18E3-62F9-3E43-EC182E7CF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8F5B-A9D0-4C02-AB28-5C23C186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75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DB7CB9-E8DC-779C-CC1E-E5C8570C5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E6C47-E241-751F-A3A3-8308DB556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79A96-10B3-186F-CC80-5CCB750DF1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115404-3737-48D2-9328-80920E578A09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2F878-2087-CD20-FDE7-907EC1566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AE14B-EED3-63E2-D8E3-90F710DFAC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058F5B-A9D0-4C02-AB28-5C23C186B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77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kdp.amazon.com/en_U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5CB4-19C2-0EA8-66C6-B2C49574C6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Self-Publishing on Amazon KDP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3D0647-ABFF-510E-A4FD-0FA16F522C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One man’s journey in putting his thoughts, dreams, musings, and imaginations onto paper, then exposing it to the world.</a:t>
            </a:r>
          </a:p>
        </p:txBody>
      </p:sp>
    </p:spTree>
    <p:extLst>
      <p:ext uri="{BB962C8B-B14F-4D97-AF65-F5344CB8AC3E}">
        <p14:creationId xmlns:p14="http://schemas.microsoft.com/office/powerpoint/2010/main" val="3703228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B8A0F-7445-85F8-7CEC-885FDB82F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What We Will Not Cover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741A0-FD6D-3CA1-4B8A-947FA080B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Marketing</a:t>
            </a:r>
          </a:p>
          <a:p>
            <a:pPr lvl="1"/>
            <a:r>
              <a:rPr lang="en-US" dirty="0"/>
              <a:t>Social Media</a:t>
            </a:r>
          </a:p>
          <a:p>
            <a:pPr lvl="1"/>
            <a:r>
              <a:rPr lang="en-US" dirty="0"/>
              <a:t>Book Signings</a:t>
            </a:r>
          </a:p>
          <a:p>
            <a:pPr lvl="1"/>
            <a:r>
              <a:rPr lang="en-US" dirty="0"/>
              <a:t>Conventions</a:t>
            </a:r>
          </a:p>
          <a:p>
            <a:pPr lvl="1"/>
            <a:r>
              <a:rPr lang="en-US" dirty="0"/>
              <a:t>Review Sites</a:t>
            </a:r>
          </a:p>
          <a:p>
            <a:r>
              <a:rPr lang="en-US" dirty="0"/>
              <a:t>Advertising</a:t>
            </a:r>
          </a:p>
          <a:p>
            <a:pPr lvl="1"/>
            <a:r>
              <a:rPr lang="en-US" dirty="0"/>
              <a:t>Amazon</a:t>
            </a:r>
          </a:p>
          <a:p>
            <a:pPr lvl="2"/>
            <a:r>
              <a:rPr lang="en-US" dirty="0"/>
              <a:t>Pricing</a:t>
            </a:r>
          </a:p>
          <a:p>
            <a:pPr lvl="2"/>
            <a:r>
              <a:rPr lang="en-US" dirty="0"/>
              <a:t>Promotions</a:t>
            </a:r>
          </a:p>
          <a:p>
            <a:pPr lvl="1"/>
            <a:r>
              <a:rPr lang="en-US" dirty="0"/>
              <a:t>KDP Advertising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724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44798-4350-A9F7-B4D6-80BBE20AF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C28A0-E38D-1B82-FFA0-F95729CC9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What You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1B0A2-E64F-8449-787B-C4DB5E134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Download Kindle Direct Publishing</a:t>
            </a:r>
          </a:p>
          <a:p>
            <a:pPr lvl="1"/>
            <a:r>
              <a:rPr lang="en-US" dirty="0"/>
              <a:t>Amazon Account</a:t>
            </a:r>
          </a:p>
          <a:p>
            <a:pPr lvl="1"/>
            <a:r>
              <a:rPr lang="en-US" dirty="0"/>
              <a:t>Bank Account with Routing Numbers</a:t>
            </a:r>
          </a:p>
          <a:p>
            <a:pPr lvl="1"/>
            <a:r>
              <a:rPr lang="en-US" dirty="0"/>
              <a:t>Query Hook (Description)</a:t>
            </a:r>
          </a:p>
          <a:p>
            <a:pPr lvl="1"/>
            <a:r>
              <a:rPr lang="en-US" dirty="0"/>
              <a:t>BOTB Blurb</a:t>
            </a:r>
          </a:p>
          <a:p>
            <a:pPr lvl="1"/>
            <a:r>
              <a:rPr lang="en-US" dirty="0"/>
              <a:t>Authors Bio</a:t>
            </a:r>
          </a:p>
          <a:p>
            <a:pPr lvl="1"/>
            <a:r>
              <a:rPr lang="en-US" dirty="0"/>
              <a:t>Bio Pic</a:t>
            </a:r>
          </a:p>
          <a:p>
            <a:pPr lvl="1"/>
            <a:r>
              <a:rPr lang="en-US" dirty="0"/>
              <a:t>Manuscript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546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06E9-A122-BD9C-A422-2A0A49668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Highly Suggested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4BC87-BF1B-EA4C-B861-F1787FAAD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Download Kindle Create</a:t>
            </a:r>
          </a:p>
          <a:p>
            <a:r>
              <a:rPr lang="en-US" dirty="0"/>
              <a:t>ISBN</a:t>
            </a:r>
          </a:p>
          <a:p>
            <a:r>
              <a:rPr lang="en-US" dirty="0"/>
              <a:t>Cover Art</a:t>
            </a:r>
          </a:p>
          <a:p>
            <a:r>
              <a:rPr lang="en-US" dirty="0"/>
              <a:t>Copyright</a:t>
            </a:r>
          </a:p>
          <a:p>
            <a:r>
              <a:rPr lang="en-US" dirty="0"/>
              <a:t>A Separate Email</a:t>
            </a:r>
          </a:p>
          <a:p>
            <a:r>
              <a:rPr lang="en-US" dirty="0"/>
              <a:t>Order Proof Copies</a:t>
            </a:r>
          </a:p>
          <a:p>
            <a:r>
              <a:rPr lang="en-US" dirty="0"/>
              <a:t>Cash Apps To Sell Author Copies</a:t>
            </a:r>
          </a:p>
        </p:txBody>
      </p:sp>
    </p:spTree>
    <p:extLst>
      <p:ext uri="{BB962C8B-B14F-4D97-AF65-F5344CB8AC3E}">
        <p14:creationId xmlns:p14="http://schemas.microsoft.com/office/powerpoint/2010/main" val="1497234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1AF85-9F93-9A6B-F1A0-59ED083A5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You Need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34B22-B90A-08F0-57D9-BB38B6F51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Your Categories</a:t>
            </a:r>
          </a:p>
          <a:p>
            <a:r>
              <a:rPr lang="en-US" dirty="0"/>
              <a:t>Keywords</a:t>
            </a:r>
          </a:p>
          <a:p>
            <a:r>
              <a:rPr lang="en-US" dirty="0"/>
              <a:t>What Type of Media You Want To Sell Your Story In</a:t>
            </a:r>
          </a:p>
          <a:p>
            <a:r>
              <a:rPr lang="en-US" dirty="0"/>
              <a:t>Contributors</a:t>
            </a:r>
          </a:p>
          <a:p>
            <a:r>
              <a:rPr lang="en-US" dirty="0"/>
              <a:t>Use of AI</a:t>
            </a:r>
          </a:p>
          <a:p>
            <a:r>
              <a:rPr lang="en-US" dirty="0"/>
              <a:t>Publication Date</a:t>
            </a:r>
          </a:p>
          <a:p>
            <a:r>
              <a:rPr lang="en-US" dirty="0"/>
              <a:t>Formatting</a:t>
            </a:r>
          </a:p>
          <a:p>
            <a:r>
              <a:rPr lang="en-US" dirty="0"/>
              <a:t>Document Type</a:t>
            </a:r>
          </a:p>
          <a:p>
            <a:r>
              <a:rPr lang="en-US" dirty="0"/>
              <a:t>Publishing Company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34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40947-F92B-C47D-1366-B9509B359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Downloading Kindle Direct Publishing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A603B-5BF3-D4D4-0A5C-136972B24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https://kdp.amazon.com/en_US/</a:t>
            </a:r>
            <a:endParaRPr lang="en-US" dirty="0"/>
          </a:p>
          <a:p>
            <a:r>
              <a:rPr lang="en-US" dirty="0"/>
              <a:t>Use your Amazon account or create a new one just for your books</a:t>
            </a:r>
          </a:p>
          <a:p>
            <a:r>
              <a:rPr lang="en-US" dirty="0"/>
              <a:t>Login using your phone number or email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558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B3CF1-56A7-F301-EA6B-5AF4FA0C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Bank Account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46103-BBE8-10A1-7CBB-FE6E4BDB6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Simple. Amazon needs a place to send your millions</a:t>
            </a:r>
          </a:p>
          <a:p>
            <a:r>
              <a:rPr lang="en-US" dirty="0"/>
              <a:t>They will need your account number and routing number</a:t>
            </a:r>
          </a:p>
          <a:p>
            <a:r>
              <a:rPr lang="en-US" dirty="0"/>
              <a:t>You will be sent a microtransaction to ensure connection</a:t>
            </a:r>
          </a:p>
          <a:p>
            <a:r>
              <a:rPr lang="en-US" dirty="0"/>
              <a:t>Your first royalty payment from Amazon KDP is typically processed approximately 60 days after the end of the month in which your book was sold.</a:t>
            </a:r>
          </a:p>
          <a:p>
            <a:r>
              <a:rPr lang="en-US" dirty="0"/>
              <a:t>It can either be savings or checking</a:t>
            </a:r>
          </a:p>
          <a:p>
            <a:r>
              <a:rPr lang="en-US" dirty="0"/>
              <a:t>I recommend a separate checking account</a:t>
            </a:r>
          </a:p>
        </p:txBody>
      </p:sp>
    </p:spTree>
    <p:extLst>
      <p:ext uri="{BB962C8B-B14F-4D97-AF65-F5344CB8AC3E}">
        <p14:creationId xmlns:p14="http://schemas.microsoft.com/office/powerpoint/2010/main" val="1878424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D5E7A-9534-B194-C79A-7A20633B7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Hooks/Descriptions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33894-B441-7232-0499-CB3A002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things will draw readers to your book. Book cover and Hooks</a:t>
            </a:r>
          </a:p>
          <a:p>
            <a:r>
              <a:rPr lang="en-US" dirty="0"/>
              <a:t>Your description is your first chance to get readers excited about your book</a:t>
            </a:r>
          </a:p>
          <a:p>
            <a:r>
              <a:rPr lang="en-US" dirty="0"/>
              <a:t>You need to make your description as catchy as possible</a:t>
            </a:r>
          </a:p>
          <a:p>
            <a:r>
              <a:rPr lang="en-US" dirty="0"/>
              <a:t>BOTB (Back of the Book Blurb) is basically a summary hook for your book.</a:t>
            </a:r>
          </a:p>
          <a:p>
            <a:r>
              <a:rPr lang="en-US" dirty="0"/>
              <a:t>Don’t hesitate to use AI to provide a catchy hook for you (I did)</a:t>
            </a:r>
          </a:p>
        </p:txBody>
      </p:sp>
    </p:spTree>
    <p:extLst>
      <p:ext uri="{BB962C8B-B14F-4D97-AF65-F5344CB8AC3E}">
        <p14:creationId xmlns:p14="http://schemas.microsoft.com/office/powerpoint/2010/main" val="2583474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CC101-265C-A396-0C85-133A21266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Highly Suggested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23CF5-D4E7-571F-F38A-F6602ABC6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Kindle Create</a:t>
            </a:r>
          </a:p>
          <a:p>
            <a:pPr lvl="1"/>
            <a:r>
              <a:rPr lang="en-US" dirty="0"/>
              <a:t>It will create a KDP-ready manuscript (KDF) for print, eBook or ePub</a:t>
            </a:r>
          </a:p>
          <a:p>
            <a:pPr lvl="1"/>
            <a:r>
              <a:rPr lang="en-US" dirty="0"/>
              <a:t>It simplifies formatting</a:t>
            </a:r>
          </a:p>
          <a:p>
            <a:pPr lvl="1"/>
            <a:r>
              <a:rPr lang="en-US" dirty="0"/>
              <a:t>You have limited options</a:t>
            </a:r>
          </a:p>
          <a:p>
            <a:pPr lvl="1"/>
            <a:r>
              <a:rPr lang="en-US" dirty="0"/>
              <a:t>If used for both print and </a:t>
            </a:r>
            <a:r>
              <a:rPr lang="en-US" dirty="0" err="1"/>
              <a:t>ebook</a:t>
            </a:r>
            <a:r>
              <a:rPr lang="en-US" dirty="0"/>
              <a:t>, you need to make sure you have a separate ISBN for each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984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7C5E2-E48F-D050-C693-B3580E94D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342A2-1E30-CBD7-251C-8E318CFF9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Highly Suggested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DDBD6-F598-3F59-3313-A09013DBB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ISBN</a:t>
            </a:r>
          </a:p>
          <a:p>
            <a:pPr lvl="1"/>
            <a:r>
              <a:rPr lang="en-US" dirty="0"/>
              <a:t>Needed to track book sales</a:t>
            </a:r>
          </a:p>
          <a:p>
            <a:pPr lvl="1"/>
            <a:r>
              <a:rPr lang="en-US" dirty="0"/>
              <a:t>13 digits since 2007</a:t>
            </a:r>
          </a:p>
          <a:p>
            <a:pPr lvl="1"/>
            <a:r>
              <a:rPr lang="en-US" dirty="0"/>
              <a:t>Need a different number for each type of media</a:t>
            </a:r>
          </a:p>
          <a:p>
            <a:pPr lvl="1"/>
            <a:r>
              <a:rPr lang="en-US" dirty="0"/>
              <a:t>Two Choices</a:t>
            </a:r>
          </a:p>
          <a:p>
            <a:pPr lvl="2"/>
            <a:r>
              <a:rPr lang="en-US" dirty="0"/>
              <a:t>KDP</a:t>
            </a:r>
          </a:p>
          <a:p>
            <a:pPr lvl="2"/>
            <a:r>
              <a:rPr lang="en-US" dirty="0"/>
              <a:t>Bowker (USA)</a:t>
            </a:r>
          </a:p>
          <a:p>
            <a:pPr lvl="1"/>
            <a:r>
              <a:rPr lang="en-US" dirty="0"/>
              <a:t>Free from KDP</a:t>
            </a:r>
          </a:p>
          <a:p>
            <a:pPr lvl="2"/>
            <a:r>
              <a:rPr lang="en-US" dirty="0"/>
              <a:t>KDP owns the  ISBN</a:t>
            </a:r>
          </a:p>
          <a:p>
            <a:pPr lvl="2"/>
            <a:r>
              <a:rPr lang="en-US" dirty="0"/>
              <a:t>Book can only be sold on KDP</a:t>
            </a:r>
          </a:p>
        </p:txBody>
      </p:sp>
    </p:spTree>
    <p:extLst>
      <p:ext uri="{BB962C8B-B14F-4D97-AF65-F5344CB8AC3E}">
        <p14:creationId xmlns:p14="http://schemas.microsoft.com/office/powerpoint/2010/main" val="4210907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44FD7-F699-6999-7C5B-030790F75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9F14B-B405-2F69-1F9C-DE1ACB46C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Highly Suggested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61D8E-B3A7-7FFA-3B27-22E6FBE0C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ISBN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Purchase from Bowker</a:t>
            </a:r>
          </a:p>
          <a:p>
            <a:pPr lvl="2"/>
            <a:r>
              <a:rPr lang="en-US" dirty="0"/>
              <a:t>Single or in packages up to 100</a:t>
            </a:r>
          </a:p>
          <a:p>
            <a:pPr lvl="2"/>
            <a:r>
              <a:rPr lang="en-US" dirty="0"/>
              <a:t>$125 for 1 number/$295 for 10/$575 for 100</a:t>
            </a:r>
          </a:p>
          <a:p>
            <a:pPr lvl="1"/>
            <a:r>
              <a:rPr lang="en-US" dirty="0"/>
              <a:t>Barcodes</a:t>
            </a:r>
          </a:p>
          <a:p>
            <a:pPr lvl="2"/>
            <a:r>
              <a:rPr lang="en-US" dirty="0"/>
              <a:t>Carry ISBN and pricing data</a:t>
            </a:r>
          </a:p>
          <a:p>
            <a:pPr lvl="3"/>
            <a:r>
              <a:rPr lang="en-US" dirty="0"/>
              <a:t>Free with KDP</a:t>
            </a:r>
          </a:p>
          <a:p>
            <a:pPr lvl="3"/>
            <a:r>
              <a:rPr lang="en-US" dirty="0"/>
              <a:t>Unnecessary to purchase when using KDP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201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85B7F-97D2-DB18-5611-39B8B8E66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987B9-9EE2-3EE2-5C2A-646DCFEA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Highly Suggested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C1BC2-BE3E-579E-4A20-62AA28BA8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ISBN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Purchase from Bowker</a:t>
            </a:r>
          </a:p>
          <a:p>
            <a:pPr lvl="2"/>
            <a:r>
              <a:rPr lang="en-US" dirty="0"/>
              <a:t>Single or in packages up to 1,000</a:t>
            </a:r>
          </a:p>
          <a:p>
            <a:pPr lvl="2"/>
            <a:r>
              <a:rPr lang="en-US" dirty="0"/>
              <a:t>$125 for 1 number/$295 for 10/$575 for 100</a:t>
            </a:r>
          </a:p>
          <a:p>
            <a:pPr lvl="1"/>
            <a:r>
              <a:rPr lang="en-US" dirty="0"/>
              <a:t>Barcodes</a:t>
            </a:r>
          </a:p>
          <a:p>
            <a:pPr lvl="2"/>
            <a:r>
              <a:rPr lang="en-US" dirty="0"/>
              <a:t>Carry ISBN and pricing data</a:t>
            </a:r>
          </a:p>
          <a:p>
            <a:pPr lvl="3"/>
            <a:r>
              <a:rPr lang="en-US" dirty="0"/>
              <a:t>Free with KDP</a:t>
            </a:r>
          </a:p>
          <a:p>
            <a:pPr lvl="3"/>
            <a:r>
              <a:rPr lang="en-US" dirty="0"/>
              <a:t>Unnecessary to purchase when using KDP</a:t>
            </a:r>
          </a:p>
          <a:p>
            <a:r>
              <a:rPr lang="en-US" dirty="0"/>
              <a:t>Copyright</a:t>
            </a:r>
          </a:p>
          <a:p>
            <a:pPr lvl="1"/>
            <a:r>
              <a:rPr lang="en-US" dirty="0"/>
              <a:t>Not needed, but too many horror stories</a:t>
            </a:r>
          </a:p>
        </p:txBody>
      </p:sp>
    </p:spTree>
    <p:extLst>
      <p:ext uri="{BB962C8B-B14F-4D97-AF65-F5344CB8AC3E}">
        <p14:creationId xmlns:p14="http://schemas.microsoft.com/office/powerpoint/2010/main" val="1986819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A5693-5A29-6145-4370-6339AEC78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Highly Suggested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5C4A9-324F-DAF5-5AC9-28A527403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Cover Art</a:t>
            </a:r>
          </a:p>
          <a:p>
            <a:pPr lvl="1"/>
            <a:r>
              <a:rPr lang="en-US" dirty="0"/>
              <a:t>First thing to capture a prospective readers eye</a:t>
            </a:r>
          </a:p>
          <a:p>
            <a:pPr lvl="1"/>
            <a:r>
              <a:rPr lang="en-US" dirty="0"/>
              <a:t>Unnecessary, as KDP offers a Cover Creator</a:t>
            </a:r>
          </a:p>
          <a:p>
            <a:pPr lvl="1"/>
            <a:r>
              <a:rPr lang="en-US" dirty="0"/>
              <a:t>For me, my biggest headache</a:t>
            </a:r>
          </a:p>
          <a:p>
            <a:pPr lvl="1"/>
            <a:r>
              <a:rPr lang="en-US" dirty="0"/>
              <a:t>Options</a:t>
            </a:r>
          </a:p>
          <a:p>
            <a:pPr lvl="2"/>
            <a:r>
              <a:rPr lang="en-US" dirty="0"/>
              <a:t>Graphic Artists (Local and Online)</a:t>
            </a:r>
          </a:p>
          <a:p>
            <a:pPr lvl="2"/>
            <a:r>
              <a:rPr lang="en-US" dirty="0"/>
              <a:t>Online companies (ex: 100 Covers)</a:t>
            </a:r>
          </a:p>
          <a:p>
            <a:pPr lvl="2"/>
            <a:r>
              <a:rPr lang="en-US" dirty="0"/>
              <a:t>Do it yourself</a:t>
            </a:r>
          </a:p>
          <a:p>
            <a:pPr lvl="1"/>
            <a:r>
              <a:rPr lang="en-US" dirty="0"/>
              <a:t>Things to consider</a:t>
            </a:r>
          </a:p>
          <a:p>
            <a:pPr lvl="2"/>
            <a:r>
              <a:rPr lang="en-US" dirty="0"/>
              <a:t>Front Cover</a:t>
            </a:r>
          </a:p>
          <a:p>
            <a:pPr lvl="2"/>
            <a:r>
              <a:rPr lang="en-US" dirty="0"/>
              <a:t>Full Wrap</a:t>
            </a:r>
          </a:p>
          <a:p>
            <a:pPr lvl="2"/>
            <a:r>
              <a:rPr lang="en-US" dirty="0"/>
              <a:t>Spine</a:t>
            </a:r>
          </a:p>
          <a:p>
            <a:pPr lvl="2"/>
            <a:r>
              <a:rPr lang="en-US" dirty="0"/>
              <a:t>Typography </a:t>
            </a:r>
          </a:p>
        </p:txBody>
      </p:sp>
    </p:spTree>
    <p:extLst>
      <p:ext uri="{BB962C8B-B14F-4D97-AF65-F5344CB8AC3E}">
        <p14:creationId xmlns:p14="http://schemas.microsoft.com/office/powerpoint/2010/main" val="4249722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F0869-970F-6107-FDBE-610A17595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ED228-86B7-9C91-5039-1EB501C46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Highly Suggested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F47EB-638C-04D1-B1B2-6B7CF00FA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Cover Art</a:t>
            </a:r>
          </a:p>
          <a:p>
            <a:pPr lvl="1"/>
            <a:r>
              <a:rPr lang="en-US" dirty="0"/>
              <a:t>What I did</a:t>
            </a:r>
          </a:p>
          <a:p>
            <a:pPr lvl="2"/>
            <a:r>
              <a:rPr lang="en-US" dirty="0"/>
              <a:t>Tried to use local artists I knew</a:t>
            </a:r>
          </a:p>
          <a:p>
            <a:pPr lvl="3"/>
            <a:r>
              <a:rPr lang="en-US" dirty="0"/>
              <a:t>Their schedule didn’t match mine</a:t>
            </a:r>
          </a:p>
          <a:p>
            <a:pPr lvl="2"/>
            <a:r>
              <a:rPr lang="en-US" dirty="0"/>
              <a:t>Researched artists online</a:t>
            </a:r>
          </a:p>
          <a:p>
            <a:pPr lvl="3"/>
            <a:r>
              <a:rPr lang="en-US" dirty="0"/>
              <a:t>Provides more than just covers</a:t>
            </a:r>
          </a:p>
          <a:p>
            <a:pPr lvl="3"/>
            <a:r>
              <a:rPr lang="en-US" dirty="0"/>
              <a:t>Can get very expensive</a:t>
            </a:r>
          </a:p>
          <a:p>
            <a:pPr lvl="2"/>
            <a:r>
              <a:rPr lang="en-US" dirty="0"/>
              <a:t>Tried AI</a:t>
            </a:r>
          </a:p>
          <a:p>
            <a:pPr lvl="3"/>
            <a:r>
              <a:rPr lang="en-US" dirty="0"/>
              <a:t>Without knowing how to prompt, a very frustrating experience</a:t>
            </a:r>
          </a:p>
          <a:p>
            <a:pPr lvl="2"/>
            <a:r>
              <a:rPr lang="en-US" dirty="0"/>
              <a:t>Tried AI again</a:t>
            </a:r>
          </a:p>
          <a:p>
            <a:pPr lvl="3"/>
            <a:r>
              <a:rPr lang="en-US" dirty="0"/>
              <a:t>Learned how to prompt and lock in images</a:t>
            </a:r>
          </a:p>
          <a:p>
            <a:pPr lvl="3"/>
            <a:r>
              <a:rPr lang="en-US" dirty="0"/>
              <a:t>Determined key scene for book/add locked character</a:t>
            </a:r>
          </a:p>
          <a:p>
            <a:pPr lvl="2"/>
            <a:r>
              <a:rPr lang="en-US" dirty="0"/>
              <a:t>KDP Cover</a:t>
            </a:r>
          </a:p>
          <a:p>
            <a:pPr lvl="3"/>
            <a:r>
              <a:rPr lang="en-US" dirty="0"/>
              <a:t>Generic Covers</a:t>
            </a:r>
          </a:p>
          <a:p>
            <a:pPr lvl="3"/>
            <a:r>
              <a:rPr lang="en-US" dirty="0"/>
              <a:t>Allows import of images</a:t>
            </a:r>
          </a:p>
          <a:p>
            <a:pPr lvl="3"/>
            <a:r>
              <a:rPr lang="en-US" dirty="0"/>
              <a:t>I did a combo. Imported front cover from AI, used KDP spine and back cover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41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49EEE-7647-3B7B-5E81-26ECDE9DA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171F3-8341-F992-3F44-5029450D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Highly Suggested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F64E6-E94F-5A93-EAEB-E1F527244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Separate Email</a:t>
            </a:r>
          </a:p>
          <a:p>
            <a:pPr lvl="1"/>
            <a:r>
              <a:rPr lang="en-US" dirty="0"/>
              <a:t>Highly recommend </a:t>
            </a:r>
          </a:p>
          <a:p>
            <a:pPr lvl="1"/>
            <a:r>
              <a:rPr lang="en-US" dirty="0"/>
              <a:t>Keep author stuff from getting mixed in with the other</a:t>
            </a:r>
          </a:p>
          <a:p>
            <a:r>
              <a:rPr lang="en-US" dirty="0"/>
              <a:t>Proof Copies</a:t>
            </a:r>
          </a:p>
          <a:p>
            <a:pPr lvl="1"/>
            <a:r>
              <a:rPr lang="en-US" dirty="0"/>
              <a:t>Highly recommend</a:t>
            </a:r>
          </a:p>
          <a:p>
            <a:pPr lvl="1"/>
            <a:r>
              <a:rPr lang="en-US" dirty="0"/>
              <a:t>Not for resale printed book</a:t>
            </a:r>
          </a:p>
          <a:p>
            <a:pPr lvl="1"/>
            <a:r>
              <a:rPr lang="en-US" dirty="0"/>
              <a:t>Physical proof of how your book will look</a:t>
            </a:r>
          </a:p>
          <a:p>
            <a:pPr lvl="1"/>
            <a:r>
              <a:rPr lang="en-US" dirty="0"/>
              <a:t>Pay for printing/ink costs, shipping and taxes (no free shipping)</a:t>
            </a:r>
          </a:p>
          <a:p>
            <a:r>
              <a:rPr lang="en-US" dirty="0"/>
              <a:t>Cash Apps (if you plan to sell author copies)</a:t>
            </a:r>
          </a:p>
          <a:p>
            <a:pPr lvl="1"/>
            <a:r>
              <a:rPr lang="en-US" dirty="0"/>
              <a:t>Venmo</a:t>
            </a:r>
          </a:p>
          <a:p>
            <a:pPr lvl="1"/>
            <a:r>
              <a:rPr lang="en-US" dirty="0"/>
              <a:t>PayPal</a:t>
            </a:r>
          </a:p>
          <a:p>
            <a:pPr lvl="1"/>
            <a:r>
              <a:rPr lang="en-US" dirty="0"/>
              <a:t>Cash</a:t>
            </a:r>
          </a:p>
        </p:txBody>
      </p:sp>
    </p:spTree>
    <p:extLst>
      <p:ext uri="{BB962C8B-B14F-4D97-AF65-F5344CB8AC3E}">
        <p14:creationId xmlns:p14="http://schemas.microsoft.com/office/powerpoint/2010/main" val="3839353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A99E-DEFF-9FA5-D901-73884C00A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F24C6-B6A0-A042-2F20-34785F511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Categories and Keywords</a:t>
            </a:r>
          </a:p>
          <a:p>
            <a:pPr lvl="1"/>
            <a:r>
              <a:rPr lang="en-US" dirty="0"/>
              <a:t>Fiction, self-help, etc. High content, low content</a:t>
            </a:r>
          </a:p>
          <a:p>
            <a:pPr lvl="2"/>
            <a:r>
              <a:rPr lang="en-US" dirty="0"/>
              <a:t>Helps Amazon know where to place your book</a:t>
            </a:r>
          </a:p>
          <a:p>
            <a:pPr lvl="1"/>
            <a:r>
              <a:rPr lang="en-US" dirty="0"/>
              <a:t>Keywords are the words that readers use to find books</a:t>
            </a:r>
          </a:p>
          <a:p>
            <a:pPr lvl="2"/>
            <a:r>
              <a:rPr lang="en-US" dirty="0"/>
              <a:t>Fantasy, Romance, Young Adult, Magic, Word Search, etc.</a:t>
            </a:r>
          </a:p>
          <a:p>
            <a:r>
              <a:rPr lang="en-US" dirty="0"/>
              <a:t>What type of media</a:t>
            </a:r>
          </a:p>
          <a:p>
            <a:pPr lvl="1"/>
            <a:r>
              <a:rPr lang="en-US" dirty="0"/>
              <a:t>Hardback, Paperback, eBook, Audio</a:t>
            </a:r>
          </a:p>
          <a:p>
            <a:pPr lvl="1"/>
            <a:r>
              <a:rPr lang="en-US" dirty="0"/>
              <a:t>Each one will require a separate ISBN</a:t>
            </a:r>
          </a:p>
          <a:p>
            <a:r>
              <a:rPr lang="en-US" dirty="0"/>
              <a:t>Contributors</a:t>
            </a:r>
          </a:p>
          <a:p>
            <a:pPr lvl="1"/>
            <a:r>
              <a:rPr lang="en-US" dirty="0"/>
              <a:t>Yourself, co-authors, illustrators, etc.</a:t>
            </a:r>
          </a:p>
          <a:p>
            <a:r>
              <a:rPr lang="en-US" dirty="0"/>
              <a:t>Publishing Company</a:t>
            </a:r>
          </a:p>
          <a:p>
            <a:pPr lvl="1"/>
            <a:r>
              <a:rPr lang="en-US" dirty="0"/>
              <a:t>You are the company. Make something up. </a:t>
            </a:r>
          </a:p>
          <a:p>
            <a:r>
              <a:rPr lang="en-US" dirty="0"/>
              <a:t>Publication Date</a:t>
            </a:r>
          </a:p>
          <a:p>
            <a:pPr lvl="1"/>
            <a:r>
              <a:rPr lang="en-US" dirty="0"/>
              <a:t>Until you are ready, leave blank. Printed only goes ahead 4 months. eBook open.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802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0FA2E-EC5A-C16B-ECEF-8210B17CA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CFA2D-3451-75F6-6BA9-A21D34C69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To Consider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8054F-4BD9-E6C8-DCF7-C90B82F2B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AI</a:t>
            </a:r>
          </a:p>
          <a:p>
            <a:pPr lvl="1"/>
            <a:r>
              <a:rPr lang="en-US" dirty="0"/>
              <a:t>You will list how much AI was used and how</a:t>
            </a:r>
          </a:p>
          <a:p>
            <a:r>
              <a:rPr lang="en-US" dirty="0"/>
              <a:t>Document type</a:t>
            </a:r>
          </a:p>
          <a:p>
            <a:pPr lvl="1"/>
            <a:r>
              <a:rPr lang="en-US" dirty="0"/>
              <a:t>Word, PDF, RTF, KDF are all accepted</a:t>
            </a:r>
          </a:p>
          <a:p>
            <a:pPr lvl="1"/>
            <a:r>
              <a:rPr lang="en-US" dirty="0"/>
              <a:t>KDP has a 5meg limit. PDF may exceed that.</a:t>
            </a:r>
          </a:p>
          <a:p>
            <a:r>
              <a:rPr lang="en-US" dirty="0"/>
              <a:t>Formatting</a:t>
            </a:r>
          </a:p>
          <a:p>
            <a:pPr lvl="1"/>
            <a:r>
              <a:rPr lang="en-US" dirty="0"/>
              <a:t>My second biggest headache</a:t>
            </a:r>
          </a:p>
          <a:p>
            <a:pPr lvl="1"/>
            <a:r>
              <a:rPr lang="en-US" dirty="0"/>
              <a:t>You need to make your formatting is consistent throughout your complete manuscript. If not, extra pages will be added.</a:t>
            </a:r>
          </a:p>
          <a:p>
            <a:pPr lvl="1"/>
            <a:r>
              <a:rPr lang="en-US" dirty="0"/>
              <a:t>KDP has templates to help</a:t>
            </a:r>
          </a:p>
          <a:p>
            <a:pPr lvl="1"/>
            <a:r>
              <a:rPr lang="en-US" dirty="0"/>
              <a:t>Title page on the right</a:t>
            </a:r>
          </a:p>
          <a:p>
            <a:pPr lvl="1"/>
            <a:r>
              <a:rPr lang="en-US" dirty="0"/>
              <a:t>Formatting determines how many pages your book 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158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9107D-6DC5-067B-D5FE-27C12223D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Formatting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1C22C-96EC-1FB5-2030-4842DE991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thicker the book, the larger the inside margin needs to be</a:t>
            </a:r>
          </a:p>
          <a:p>
            <a:r>
              <a:rPr lang="en-US" dirty="0"/>
              <a:t>Outside margins need to be large enough so a reader’s thumb will not cover any text</a:t>
            </a:r>
          </a:p>
          <a:p>
            <a:r>
              <a:rPr lang="en-US" dirty="0"/>
              <a:t>For novels, set the gutter to zero and select mirror margins</a:t>
            </a:r>
          </a:p>
          <a:p>
            <a:r>
              <a:rPr lang="en-US" dirty="0"/>
              <a:t>The smaller the margins, the fewer pages printed = cheaper cost</a:t>
            </a:r>
          </a:p>
          <a:p>
            <a:r>
              <a:rPr lang="en-US" dirty="0"/>
              <a:t>Balance cost and reader experience</a:t>
            </a:r>
          </a:p>
          <a:p>
            <a:r>
              <a:rPr lang="en-US" dirty="0"/>
              <a:t>Take full advantage of KDP’s print previewer.</a:t>
            </a:r>
          </a:p>
          <a:p>
            <a:r>
              <a:rPr lang="en-US" dirty="0"/>
              <a:t>I reloaded my manuscript over a dozen times.</a:t>
            </a:r>
          </a:p>
          <a:p>
            <a:r>
              <a:rPr lang="en-US" dirty="0"/>
              <a:t>If the previewer page count and your manuscript page count don’t match, your margins are off</a:t>
            </a:r>
          </a:p>
        </p:txBody>
      </p:sp>
    </p:spTree>
    <p:extLst>
      <p:ext uri="{BB962C8B-B14F-4D97-AF65-F5344CB8AC3E}">
        <p14:creationId xmlns:p14="http://schemas.microsoft.com/office/powerpoint/2010/main" val="1549698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9A235-6CF8-47BC-1D72-AC3EF9462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9D234-CC24-B88C-CD95-83F1F3C6D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Formatting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67045-A3ED-7334-7D0E-56B452D28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After uploading your manuscript, always run the Previewer</a:t>
            </a:r>
          </a:p>
          <a:p>
            <a:r>
              <a:rPr lang="en-US" dirty="0"/>
              <a:t>Go page by page. Do not skip.</a:t>
            </a:r>
          </a:p>
          <a:p>
            <a:r>
              <a:rPr lang="en-US" dirty="0"/>
              <a:t>Look for (widows) orphans</a:t>
            </a:r>
          </a:p>
          <a:p>
            <a:pPr lvl="1"/>
            <a:r>
              <a:rPr lang="en-US" dirty="0"/>
              <a:t>Widows – single line at bottom of page</a:t>
            </a:r>
          </a:p>
          <a:p>
            <a:pPr lvl="1"/>
            <a:r>
              <a:rPr lang="en-US" dirty="0"/>
              <a:t>Orphans – single line on the following page</a:t>
            </a:r>
          </a:p>
          <a:p>
            <a:r>
              <a:rPr lang="en-US" dirty="0"/>
              <a:t>I looked for pages with 4 lines or less.</a:t>
            </a:r>
          </a:p>
          <a:p>
            <a:r>
              <a:rPr lang="en-US" dirty="0"/>
              <a:t>When I find them. I go back to my source document and look for any paragraphs in the scene/chapter that have a 1–2-word overlap. See if you can rewrite those paragraphs to eliminate the overlap.</a:t>
            </a:r>
          </a:p>
          <a:p>
            <a:r>
              <a:rPr lang="en-US" dirty="0"/>
              <a:t>Spacing – I did 1.1 and seemed to work</a:t>
            </a:r>
          </a:p>
          <a:p>
            <a:r>
              <a:rPr lang="en-US" dirty="0"/>
              <a:t>Fonts - </a:t>
            </a:r>
          </a:p>
          <a:p>
            <a:r>
              <a:rPr lang="en-US" dirty="0"/>
              <a:t>Bottom line – experiment</a:t>
            </a:r>
          </a:p>
        </p:txBody>
      </p:sp>
    </p:spTree>
    <p:extLst>
      <p:ext uri="{BB962C8B-B14F-4D97-AF65-F5344CB8AC3E}">
        <p14:creationId xmlns:p14="http://schemas.microsoft.com/office/powerpoint/2010/main" val="1314383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A7CC4-2A8D-4B2D-5CC8-F20EC159D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25A15-691E-0734-166F-F4E0B7B12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Formatting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4E187-01D6-66BA-D164-F577038DC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Spacing</a:t>
            </a:r>
          </a:p>
          <a:p>
            <a:pPr lvl="1"/>
            <a:r>
              <a:rPr lang="en-US" dirty="0"/>
              <a:t>Recommended 1 (Single) to 2 (Double). </a:t>
            </a:r>
          </a:p>
          <a:p>
            <a:pPr lvl="1"/>
            <a:r>
              <a:rPr lang="en-US" dirty="0"/>
              <a:t>I did 1.1 and seemed to work </a:t>
            </a:r>
          </a:p>
          <a:p>
            <a:r>
              <a:rPr lang="en-US" dirty="0"/>
              <a:t>Fonts</a:t>
            </a:r>
          </a:p>
          <a:p>
            <a:pPr lvl="1"/>
            <a:r>
              <a:rPr lang="en-US" dirty="0"/>
              <a:t>Recommended serif type fonts</a:t>
            </a:r>
          </a:p>
          <a:p>
            <a:pPr lvl="1"/>
            <a:r>
              <a:rPr lang="en-US" dirty="0"/>
              <a:t>You can vary chapter and part headings</a:t>
            </a:r>
          </a:p>
          <a:p>
            <a:pPr lvl="1"/>
            <a:r>
              <a:rPr lang="en-US" dirty="0"/>
              <a:t>Don’t fall in love with fancy fonts</a:t>
            </a:r>
          </a:p>
          <a:p>
            <a:pPr lvl="2"/>
            <a:r>
              <a:rPr lang="en-US" dirty="0"/>
              <a:t>Some fonts print smaller</a:t>
            </a:r>
          </a:p>
          <a:p>
            <a:pPr lvl="2"/>
            <a:r>
              <a:rPr lang="en-US" dirty="0"/>
              <a:t>Some fonts print lighter</a:t>
            </a:r>
          </a:p>
          <a:p>
            <a:pPr lvl="2"/>
            <a:r>
              <a:rPr lang="en-US" dirty="0"/>
              <a:t>I used </a:t>
            </a:r>
            <a:r>
              <a:rPr lang="en-US" dirty="0">
                <a:latin typeface="Baskerville Old Face" panose="02020602080505020303" pitchFamily="18" charset="0"/>
              </a:rPr>
              <a:t>Baskerville Old Face</a:t>
            </a:r>
            <a:r>
              <a:rPr lang="en-US" dirty="0"/>
              <a:t> 12pt </a:t>
            </a:r>
          </a:p>
          <a:p>
            <a:r>
              <a:rPr lang="en-US" dirty="0"/>
              <a:t>Bottom line – experiment</a:t>
            </a:r>
          </a:p>
        </p:txBody>
      </p:sp>
    </p:spTree>
    <p:extLst>
      <p:ext uri="{BB962C8B-B14F-4D97-AF65-F5344CB8AC3E}">
        <p14:creationId xmlns:p14="http://schemas.microsoft.com/office/powerpoint/2010/main" val="392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1163</Words>
  <Application>Microsoft Office PowerPoint</Application>
  <PresentationFormat>Widescreen</PresentationFormat>
  <Paragraphs>200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Baskerville Old Face</vt:lpstr>
      <vt:lpstr>Office Theme</vt:lpstr>
      <vt:lpstr>Self-Publishing on Amazon KDP</vt:lpstr>
      <vt:lpstr>What We Will Not Cover</vt:lpstr>
      <vt:lpstr>What You Need</vt:lpstr>
      <vt:lpstr>Highly Suggested</vt:lpstr>
      <vt:lpstr>What You Need To Consider</vt:lpstr>
      <vt:lpstr>Downloading Kindle Direct Publishing</vt:lpstr>
      <vt:lpstr>Why Bank Account ?</vt:lpstr>
      <vt:lpstr>Hooks/Descriptions</vt:lpstr>
      <vt:lpstr>Highly Suggested</vt:lpstr>
      <vt:lpstr>Highly Suggested (cont.)</vt:lpstr>
      <vt:lpstr>Highly Suggested (cont.)</vt:lpstr>
      <vt:lpstr>Highly Suggested (cont.)</vt:lpstr>
      <vt:lpstr>Highly Suggested (cont.)</vt:lpstr>
      <vt:lpstr>Highly Suggested (cont.)</vt:lpstr>
      <vt:lpstr>Highly Suggested (cont.)</vt:lpstr>
      <vt:lpstr>What To Consider</vt:lpstr>
      <vt:lpstr>What To Consider (cont)</vt:lpstr>
      <vt:lpstr>Formatting</vt:lpstr>
      <vt:lpstr>Formatting (cont)</vt:lpstr>
      <vt:lpstr>Formatting (cont)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Bill Porter</dc:creator>
  <cp:lastModifiedBy>Bill Porter</cp:lastModifiedBy>
  <cp:revision>6</cp:revision>
  <dcterms:created xsi:type="dcterms:W3CDTF">2026-01-29T03:03:32Z</dcterms:created>
  <dcterms:modified xsi:type="dcterms:W3CDTF">2026-02-02T18:23:43Z</dcterms:modified>
</cp:coreProperties>
</file>